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6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264" r:id="rId43"/>
    <p:sldId id="686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616" r:id="rId80"/>
    <p:sldId id="296" r:id="rId81"/>
    <p:sldId id="692" r:id="rId82"/>
    <p:sldId id="693" r:id="rId83"/>
    <p:sldId id="689" r:id="rId84"/>
    <p:sldId id="691" r:id="rId85"/>
    <p:sldId id="694" r:id="rId86"/>
    <p:sldId id="696" r:id="rId87"/>
    <p:sldId id="695" r:id="rId88"/>
    <p:sldId id="700" r:id="rId89"/>
    <p:sldId id="697" r:id="rId90"/>
    <p:sldId id="698" r:id="rId91"/>
    <p:sldId id="699" r:id="rId92"/>
    <p:sldId id="701" r:id="rId93"/>
    <p:sldId id="702" r:id="rId94"/>
    <p:sldId id="703" r:id="rId95"/>
    <p:sldId id="704" r:id="rId96"/>
    <p:sldId id="705" r:id="rId97"/>
    <p:sldId id="706" r:id="rId98"/>
    <p:sldId id="707" r:id="rId99"/>
    <p:sldId id="708" r:id="rId100"/>
    <p:sldId id="709" r:id="rId101"/>
    <p:sldId id="710" r:id="rId102"/>
    <p:sldId id="711" r:id="rId103"/>
    <p:sldId id="713" r:id="rId104"/>
    <p:sldId id="714" r:id="rId105"/>
    <p:sldId id="715" r:id="rId106"/>
    <p:sldId id="717" r:id="rId107"/>
    <p:sldId id="716" r:id="rId108"/>
    <p:sldId id="718" r:id="rId109"/>
    <p:sldId id="719" r:id="rId110"/>
    <p:sldId id="720" r:id="rId111"/>
    <p:sldId id="721" r:id="rId112"/>
    <p:sldId id="722" r:id="rId113"/>
    <p:sldId id="723" r:id="rId114"/>
    <p:sldId id="724" r:id="rId115"/>
    <p:sldId id="725" r:id="rId116"/>
    <p:sldId id="617" r:id="rId117"/>
    <p:sldId id="298" r:id="rId118"/>
    <p:sldId id="618" r:id="rId119"/>
    <p:sldId id="299" r:id="rId120"/>
    <p:sldId id="406" r:id="rId121"/>
    <p:sldId id="646" r:id="rId122"/>
    <p:sldId id="294" r:id="rId123"/>
    <p:sldId id="613" r:id="rId124"/>
    <p:sldId id="403" r:id="rId1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296"/>
            <p14:sldId id="692"/>
            <p14:sldId id="693"/>
            <p14:sldId id="689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  <p14:sldId id="717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ETL - Step 4" id="{3C1589BE-DFB2-42EB-A5C6-6DEBBE7B37C2}">
          <p14:sldIdLst>
            <p14:sldId id="617"/>
            <p14:sldId id="298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7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25A"/>
    <a:srgbClr val="BDBDFF"/>
    <a:srgbClr val="CCCCFF"/>
    <a:srgbClr val="9999FF"/>
    <a:srgbClr val="343434"/>
    <a:srgbClr val="FFFFFF"/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24" autoAdjust="0"/>
  </p:normalViewPr>
  <p:slideViewPr>
    <p:cSldViewPr snapToGrid="0">
      <p:cViewPr>
        <p:scale>
          <a:sx n="100" d="100"/>
          <a:sy n="100" d="100"/>
        </p:scale>
        <p:origin x="10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18:53.755" idx="5">
    <p:pos x="3291" y="1998"/>
    <p:text>find a procedure that moves to drug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28:22.437" idx="6">
    <p:pos x="10" y="10"/>
    <p:text>add a mention about the dimensional tables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1T12:00:38.757" idx="7">
    <p:pos x="10" y="10"/>
    <p:text>Should I fix the logic or leave it and come back as an example of fixing an ETL?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</a:t>
            </a:r>
            <a:r>
              <a:rPr lang="en-US" dirty="0" err="1"/>
              <a:t>sql</a:t>
            </a:r>
            <a:r>
              <a:rPr lang="en-US" dirty="0"/>
              <a:t>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the persistent table for the </a:t>
            </a:r>
            <a:r>
              <a:rPr lang="en-US" dirty="0" err="1"/>
              <a:t>vocab_map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join to that table, why it is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choice to represent NULL </a:t>
            </a:r>
            <a:r>
              <a:rPr lang="en-US" dirty="0" err="1"/>
              <a:t>concept_ids</a:t>
            </a:r>
            <a:r>
              <a:rPr lang="en-US" dirty="0"/>
              <a:t> as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5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Condition_occurrence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github.com/OHDSI/Tutorial-ET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achilles/#/Synthea/dashboard" TargetMode="External"/><Relationship Id="rId5" Type="http://schemas.openxmlformats.org/officeDocument/2006/relationships/hyperlink" Target="https://ohdsi.github.io/ETL-Synthea/Observation_period.html" TargetMode="External"/><Relationship Id="rId4" Type="http://schemas.openxmlformats.org/officeDocument/2006/relationships/image" Target="../media/image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HealthVerityBuilder" TargetMode="External"/><Relationship Id="rId2" Type="http://schemas.openxmlformats.org/officeDocument/2006/relationships/hyperlink" Target="https://github.com/OHDSI/ETL-Synth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github.com/OHDSI/ETL-lambdabuilder" TargetMode="External"/><Relationship Id="rId4" Type="http://schemas.openxmlformats.org/officeDocument/2006/relationships/hyperlink" Target="https://github.com/OHDSI/ETL-CDMBuilder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6.png"/><Relationship Id="rId7" Type="http://schemas.microsoft.com/office/2007/relationships/hdphoto" Target="../media/hdphoto2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jpeg"/><Relationship Id="rId4" Type="http://schemas.openxmlformats.org/officeDocument/2006/relationships/image" Target="../media/image11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0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2.png"/><Relationship Id="rId9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hyperlink" Target="https://ohdsi.github.io/ETL-Synthea/Person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 err="1">
                <a:highlight>
                  <a:srgbClr val="FFFF00"/>
                </a:highlight>
              </a:rPr>
              <a:t>PostgreSql</a:t>
            </a:r>
            <a:r>
              <a:rPr lang="en-US" b="0" dirty="0">
                <a:highlight>
                  <a:srgbClr val="FFFF00"/>
                </a:highlight>
              </a:rPr>
              <a:t>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 err="1">
                <a:highlight>
                  <a:srgbClr val="FFFF00"/>
                </a:highlight>
              </a:rPr>
              <a:t>ohdsi</a:t>
            </a:r>
            <a:endParaRPr lang="en-US" b="0" dirty="0">
              <a:highlight>
                <a:srgbClr val="FFFF00"/>
              </a:highlight>
            </a:endParaRP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Expand: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Databases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ETL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Schemas</a:t>
            </a:r>
          </a:p>
          <a:p>
            <a:pPr marL="457200" indent="-457200">
              <a:buFont typeface="+mj-lt"/>
              <a:buAutoNum type="arabicPeriod" startAt="5"/>
            </a:pPr>
            <a:endParaRPr lang="en-US" b="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Right click on </a:t>
            </a:r>
            <a:r>
              <a:rPr lang="en-US" b="0" dirty="0" err="1">
                <a:highlight>
                  <a:srgbClr val="FFFF00"/>
                </a:highlight>
              </a:rPr>
              <a:t>cdm_lauren</a:t>
            </a:r>
            <a:r>
              <a:rPr lang="en-US" b="0" dirty="0">
                <a:highlight>
                  <a:srgbClr val="FFFF00"/>
                </a:highlight>
              </a:rPr>
              <a:t>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Query Tool </a:t>
            </a:r>
            <a:r>
              <a:rPr lang="en-US" b="0" dirty="0"/>
              <a:t>from the drop-down menu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97144-AA56-47ED-949B-029745C0B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83" b="38889"/>
          <a:stretch/>
        </p:blipFill>
        <p:spPr>
          <a:xfrm>
            <a:off x="4571999" y="1206325"/>
            <a:ext cx="3495675" cy="5066593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916576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</a:t>
            </a:r>
            <a:r>
              <a:rPr lang="en-US" b="0" dirty="0" err="1"/>
              <a:t>sql</a:t>
            </a:r>
            <a:r>
              <a:rPr lang="en-US" b="0" dirty="0"/>
              <a:t>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How would you check that your PERSON table was created?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3"/>
              </a:rPr>
              <a:t>https://ohdsi.github.io/ETL-Synthea/Condition_occurrence.html</a:t>
            </a:r>
            <a:r>
              <a:rPr lang="en-US" b="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2518C-285F-46DB-8D12-36C397291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83" y="1930026"/>
            <a:ext cx="5083673" cy="4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0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FADA-D4E9-4096-944B-18918357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041709"/>
            <a:ext cx="707707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7EF9B-654A-4AD1-9D49-AEFC93A1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138856"/>
            <a:ext cx="7067550" cy="1438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545C-7F69-47EA-B8AC-9BDD81FF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4696009"/>
            <a:ext cx="7124700" cy="13811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B4D638-B124-4448-BC6B-7E8AD4BFC5DD}"/>
              </a:ext>
            </a:extLst>
          </p:cNvPr>
          <p:cNvSpPr txBox="1">
            <a:spLocks/>
          </p:cNvSpPr>
          <p:nvPr/>
        </p:nvSpPr>
        <p:spPr>
          <a:xfrm>
            <a:off x="190501" y="2368084"/>
            <a:ext cx="1533524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Person: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Condition Concept: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Condition Source Concept: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891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3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9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8FA8-FCC8-4BCA-A6FA-79192A9B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7" y="826746"/>
            <a:ext cx="3427968" cy="424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FA205-D931-47D0-B1B9-E7DD23D1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7" y="1269390"/>
            <a:ext cx="6439094" cy="55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2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599186" y="1948984"/>
            <a:ext cx="1445571" cy="279118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018161" y="4391025"/>
            <a:ext cx="3896739" cy="537136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C3C4A-1ACB-495B-B523-5132E3449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702206"/>
            <a:ext cx="7077075" cy="1066800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019961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627761" y="2093969"/>
            <a:ext cx="4734939" cy="920830"/>
          </a:xfrm>
          <a:prstGeom prst="frame">
            <a:avLst>
              <a:gd name="adj1" fmla="val 49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961011" y="3240221"/>
            <a:ext cx="5830314" cy="1341304"/>
          </a:xfrm>
          <a:prstGeom prst="frame">
            <a:avLst>
              <a:gd name="adj1" fmla="val 42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9015C5-F2D5-4660-92D6-BF0B247F542E}"/>
              </a:ext>
            </a:extLst>
          </p:cNvPr>
          <p:cNvSpPr txBox="1">
            <a:spLocks/>
          </p:cNvSpPr>
          <p:nvPr/>
        </p:nvSpPr>
        <p:spPr>
          <a:xfrm>
            <a:off x="6512719" y="2066825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264DF6-A716-465D-93A8-669450197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70" y="4662431"/>
            <a:ext cx="7067550" cy="143827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8446156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7DD90-655D-4986-BB0A-32846A52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99356"/>
            <a:ext cx="8420100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566321" y="2844195"/>
            <a:ext cx="7415754" cy="2013555"/>
          </a:xfrm>
          <a:prstGeom prst="frame">
            <a:avLst>
              <a:gd name="adj1" fmla="val 2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74603-3855-4A35-ACFE-7CA94FF19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12456"/>
            <a:ext cx="7105650" cy="619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DBA55-1498-4B7A-8925-A59DF0121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4927997"/>
            <a:ext cx="7124700" cy="138112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30578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CONDITION_OCCURRENCE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dirty="0"/>
              <a:t>NOTE:</a:t>
            </a:r>
            <a:r>
              <a:rPr lang="en-US" sz="2400" b="0" dirty="0"/>
              <a:t> Make sure you have created the PERSON table in the </a:t>
            </a:r>
            <a:r>
              <a:rPr lang="en-US" sz="2400" b="0" dirty="0" err="1"/>
              <a:t>cdm_lauren</a:t>
            </a:r>
            <a:r>
              <a:rPr lang="en-US" sz="2400" b="0" dirty="0"/>
              <a:t> schema or this </a:t>
            </a:r>
            <a:r>
              <a:rPr lang="en-US" sz="2400" b="0" dirty="0" err="1"/>
              <a:t>sql</a:t>
            </a:r>
            <a:r>
              <a:rPr lang="en-US" sz="2400" b="0" dirty="0"/>
              <a:t> script will not work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AEC4C-872A-445C-8414-3B6CD46D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C56654F-3A7F-44A6-9DF5-A3E9367EA6CF}"/>
              </a:ext>
            </a:extLst>
          </p:cNvPr>
          <p:cNvSpPr txBox="1">
            <a:spLocks/>
          </p:cNvSpPr>
          <p:nvPr/>
        </p:nvSpPr>
        <p:spPr>
          <a:xfrm>
            <a:off x="405331" y="1711791"/>
            <a:ext cx="6605069" cy="4603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b="0" dirty="0"/>
              <a:t>Review the OBSERVATION_PERIOD logic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>
                <a:hlinkClick r:id="rId5"/>
              </a:rPr>
              <a:t>https://ohdsi.github.io/ETL-Synthea/Observation_period.html</a:t>
            </a:r>
            <a:r>
              <a:rPr lang="en-US" b="0" dirty="0"/>
              <a:t> </a:t>
            </a:r>
          </a:p>
          <a:p>
            <a:pPr marL="0" lvl="1"/>
            <a:endParaRPr lang="en-US" sz="2400" b="0" dirty="0"/>
          </a:p>
          <a:p>
            <a:pPr lvl="1" indent="-457200"/>
            <a:r>
              <a:rPr lang="en-US" sz="2400" b="0" dirty="0"/>
              <a:t>2. Think through how that could be represented using SQL</a:t>
            </a:r>
          </a:p>
          <a:p>
            <a:endParaRPr lang="en-US" sz="2800" b="0" dirty="0"/>
          </a:p>
          <a:p>
            <a:r>
              <a:rPr lang="en-US" dirty="0"/>
              <a:t>Note:</a:t>
            </a:r>
            <a:r>
              <a:rPr lang="en-US" b="0" dirty="0"/>
              <a:t> If you are not a SQL programmer don’t worry! Feel free to use this time to explore the Achilles tool through the browser at </a:t>
            </a:r>
            <a:r>
              <a:rPr lang="en-US" b="0" dirty="0">
                <a:hlinkClick r:id="rId6"/>
              </a:rPr>
              <a:t>http://localhost/achilles/#/Synthea/dashboard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34332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CA862-936C-4FE2-9564-4285DAB3C271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532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776C657-33CD-42C9-9082-B7F79FF32B73}"/>
              </a:ext>
            </a:extLst>
          </p:cNvPr>
          <p:cNvSpPr/>
          <p:nvPr/>
        </p:nvSpPr>
        <p:spPr>
          <a:xfrm>
            <a:off x="1613946" y="3933825"/>
            <a:ext cx="4243929" cy="555498"/>
          </a:xfrm>
          <a:prstGeom prst="frame">
            <a:avLst>
              <a:gd name="adj1" fmla="val 97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584B4D-99F2-4485-904F-B41B8DDEAC66}"/>
              </a:ext>
            </a:extLst>
          </p:cNvPr>
          <p:cNvSpPr/>
          <p:nvPr/>
        </p:nvSpPr>
        <p:spPr>
          <a:xfrm>
            <a:off x="1013872" y="5089924"/>
            <a:ext cx="2081754" cy="277749"/>
          </a:xfrm>
          <a:prstGeom prst="frame">
            <a:avLst>
              <a:gd name="adj1" fmla="val 13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75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48842" y="1364754"/>
            <a:ext cx="84379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The full </a:t>
            </a:r>
            <a:r>
              <a:rPr lang="en-US" sz="2800" dirty="0" err="1">
                <a:solidFill>
                  <a:srgbClr val="20425A"/>
                </a:solidFill>
              </a:rPr>
              <a:t>Synthea</a:t>
            </a:r>
            <a:r>
              <a:rPr lang="en-US" sz="2800" dirty="0">
                <a:solidFill>
                  <a:srgbClr val="20425A"/>
                </a:solidFill>
              </a:rPr>
              <a:t> builder can be found here:</a:t>
            </a:r>
            <a:endParaRPr lang="en-US" sz="2800" dirty="0"/>
          </a:p>
          <a:p>
            <a:pPr marL="0" lvl="1"/>
            <a:r>
              <a:rPr lang="en-US" sz="2800" dirty="0"/>
              <a:t>	</a:t>
            </a:r>
            <a:r>
              <a:rPr lang="en-US" sz="2800" dirty="0">
                <a:hlinkClick r:id="rId2"/>
              </a:rPr>
              <a:t>https://github.com/OHDSI/ETL-Synthea</a:t>
            </a:r>
            <a:endParaRPr lang="en-US" sz="2800" dirty="0"/>
          </a:p>
          <a:p>
            <a:pPr marL="0" lvl="1"/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Another example of a R/SQL builder for a much larger database:</a:t>
            </a:r>
          </a:p>
          <a:p>
            <a:pPr marL="457200" lvl="2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400" dirty="0">
                <a:solidFill>
                  <a:srgbClr val="20425A"/>
                </a:solidFill>
                <a:hlinkClick r:id="rId3"/>
              </a:rPr>
              <a:t>https://github.com/OHDSI/ETL-HealthVerityBuilder</a:t>
            </a:r>
            <a:r>
              <a:rPr lang="en-US" sz="2400" dirty="0">
                <a:solidFill>
                  <a:srgbClr val="20425A"/>
                </a:solidFill>
              </a:rPr>
              <a:t> </a:t>
            </a:r>
          </a:p>
          <a:p>
            <a:pPr marL="457200" lvl="2"/>
            <a:endParaRPr lang="en-US" dirty="0">
              <a:solidFill>
                <a:srgbClr val="20425A"/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</a:t>
            </a:r>
            <a:r>
              <a:rPr lang="en-US" sz="2800" dirty="0" err="1">
                <a:solidFill>
                  <a:srgbClr val="20425A"/>
                </a:solidFill>
              </a:rPr>
              <a:t>.net</a:t>
            </a:r>
            <a:r>
              <a:rPr lang="en-US" sz="2800" dirty="0">
                <a:solidFill>
                  <a:srgbClr val="20425A"/>
                </a:solidFill>
              </a:rPr>
              <a:t>:</a:t>
            </a:r>
          </a:p>
          <a:p>
            <a:pPr marL="457200" lvl="3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4"/>
              </a:rPr>
              <a:t>https://github.com/OHDSI/ETL-CDMBuilder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457200" lvl="3"/>
            <a:endParaRPr lang="en-US" dirty="0">
              <a:solidFill>
                <a:srgbClr val="20425A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the AWS lambda functionality:</a:t>
            </a:r>
          </a:p>
          <a:p>
            <a:pPr marL="457200" lvl="4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5"/>
              </a:rPr>
              <a:t>https://github.com/OHDSI/ETL-lambdabuilder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	(in development)</a:t>
            </a: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9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- Advanced Topics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39317" y="1469529"/>
            <a:ext cx="84379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VISIT_OCCURRENCE logic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of chunking for large databases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and creation of intermediate tables</a:t>
            </a:r>
          </a:p>
          <a:p>
            <a:pPr marL="0" lvl="1"/>
            <a:endParaRPr lang="en-US" sz="2000" dirty="0">
              <a:solidFill>
                <a:srgbClr val="20425A"/>
              </a:solidFill>
            </a:endParaRP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09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05" y="2078718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PETER TO ADD OTHER PEOPLE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 and 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ohdsi</a:t>
            </a:r>
            <a:endParaRPr lang="en-US" sz="1400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37C107-85B7-45EC-B3A4-63A9981847FE}"/>
              </a:ext>
            </a:extLst>
          </p:cNvPr>
          <p:cNvSpPr txBox="1">
            <a:spLocks/>
          </p:cNvSpPr>
          <p:nvPr/>
        </p:nvSpPr>
        <p:spPr>
          <a:xfrm>
            <a:off x="499240" y="4359274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In this example we will not go over the VISIT_OCCURRENCE creation, though a link to how that was done will be provided later in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PERSON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6505</TotalTime>
  <Words>6564</Words>
  <Application>Microsoft Office PowerPoint</Application>
  <PresentationFormat>On-screen Show (4:3)</PresentationFormat>
  <Paragraphs>1469</Paragraphs>
  <Slides>124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Blacketer, Clair</cp:lastModifiedBy>
  <cp:revision>184</cp:revision>
  <dcterms:created xsi:type="dcterms:W3CDTF">2018-12-19T18:52:50Z</dcterms:created>
  <dcterms:modified xsi:type="dcterms:W3CDTF">2019-03-22T15:31:20Z</dcterms:modified>
</cp:coreProperties>
</file>